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2" r:id="rId5"/>
    <p:sldId id="265" r:id="rId6"/>
    <p:sldId id="266" r:id="rId7"/>
    <p:sldId id="267" r:id="rId8"/>
    <p:sldId id="268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Analog_signal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twY73Xo8pTyOacqk7AIjR0wOgFNwscDY/view?usp=shari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DA33-0AEE-4B3A-890D-A1C0158D4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0773" y="1113062"/>
            <a:ext cx="3382297" cy="3281957"/>
          </a:xfrm>
        </p:spPr>
        <p:txBody>
          <a:bodyPr>
            <a:normAutofit fontScale="90000"/>
          </a:bodyPr>
          <a:lstStyle/>
          <a:p>
            <a:r>
              <a:rPr lang="en-US" dirty="0"/>
              <a:t>Exploring the Universe</a:t>
            </a:r>
            <a:br>
              <a:rPr lang="en-US" dirty="0"/>
            </a:br>
            <a:r>
              <a:rPr lang="en-US" dirty="0"/>
              <a:t>Day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2AAD57-7A35-4AD0-A42C-CFBBBE3C0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0773" y="4591665"/>
            <a:ext cx="3382298" cy="1150156"/>
          </a:xfrm>
        </p:spPr>
        <p:txBody>
          <a:bodyPr>
            <a:normAutofit/>
          </a:bodyPr>
          <a:lstStyle/>
          <a:p>
            <a:r>
              <a:rPr lang="en-US" dirty="0"/>
              <a:t>11/1-11/2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CCDF9F-D33E-4545-9DFB-FE0D18C5F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45" y="1543574"/>
            <a:ext cx="7620228" cy="304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73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1FC17-CFB6-4D9E-B2DD-95295542E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950" y="648437"/>
            <a:ext cx="1328186" cy="618300"/>
          </a:xfrm>
        </p:spPr>
        <p:txBody>
          <a:bodyPr/>
          <a:lstStyle/>
          <a:p>
            <a:r>
              <a:rPr lang="en-US" dirty="0"/>
              <a:t>DQ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B0E43-114A-425D-9E3C-6491C6B75B75}"/>
              </a:ext>
            </a:extLst>
          </p:cNvPr>
          <p:cNvSpPr txBox="1"/>
          <p:nvPr/>
        </p:nvSpPr>
        <p:spPr>
          <a:xfrm>
            <a:off x="2030136" y="648437"/>
            <a:ext cx="51962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Analog and digital signals can both be used to transmit information, but in</a:t>
            </a:r>
          </a:p>
          <a:p>
            <a:r>
              <a:rPr lang="en-US" b="1" dirty="0">
                <a:solidFill>
                  <a:schemeClr val="bg1"/>
                </a:solidFill>
              </a:rPr>
              <a:t>different ways as seen in the models below.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A scientist in North America has just found the cure for a rare disease and</a:t>
            </a:r>
          </a:p>
          <a:p>
            <a:r>
              <a:rPr lang="en-US" b="1" dirty="0">
                <a:solidFill>
                  <a:schemeClr val="bg1"/>
                </a:solidFill>
              </a:rPr>
              <a:t>wants to send a clear message to her colleague in Africa about her discovery.</a:t>
            </a:r>
          </a:p>
          <a:p>
            <a:r>
              <a:rPr lang="en-US" b="1" dirty="0">
                <a:solidFill>
                  <a:schemeClr val="bg1"/>
                </a:solidFill>
              </a:rPr>
              <a:t>How should the scientist choose to send the message? Select the explanation</a:t>
            </a:r>
          </a:p>
          <a:p>
            <a:r>
              <a:rPr lang="en-US" b="1" dirty="0">
                <a:solidFill>
                  <a:schemeClr val="bg1"/>
                </a:solidFill>
              </a:rPr>
              <a:t>that best describes which method of transmission she should choose.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119EB3-3189-4A4E-A1F5-211438FEB0A8}"/>
              </a:ext>
            </a:extLst>
          </p:cNvPr>
          <p:cNvSpPr txBox="1"/>
          <p:nvPr/>
        </p:nvSpPr>
        <p:spPr>
          <a:xfrm>
            <a:off x="701951" y="4119146"/>
            <a:ext cx="109426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A.  The scientist should transmit the message using analog signals because</a:t>
            </a:r>
          </a:p>
          <a:p>
            <a:r>
              <a:rPr lang="en-US" dirty="0">
                <a:solidFill>
                  <a:schemeClr val="bg1"/>
                </a:solidFill>
              </a:rPr>
              <a:t>they travel more quickly than digital signals.</a:t>
            </a:r>
          </a:p>
          <a:p>
            <a:r>
              <a:rPr lang="en-US" dirty="0">
                <a:solidFill>
                  <a:schemeClr val="bg1"/>
                </a:solidFill>
              </a:rPr>
              <a:t>B.  The scientist should transmit the message using digital signals because they</a:t>
            </a:r>
          </a:p>
          <a:p>
            <a:r>
              <a:rPr lang="en-US" dirty="0">
                <a:solidFill>
                  <a:schemeClr val="bg1"/>
                </a:solidFill>
              </a:rPr>
              <a:t>transmit numbers and words.</a:t>
            </a:r>
          </a:p>
          <a:p>
            <a:r>
              <a:rPr lang="en-US" dirty="0">
                <a:solidFill>
                  <a:schemeClr val="bg1"/>
                </a:solidFill>
              </a:rPr>
              <a:t>C. The scientist should transmit the message using digital signals since they</a:t>
            </a:r>
          </a:p>
          <a:p>
            <a:r>
              <a:rPr lang="en-US" dirty="0">
                <a:solidFill>
                  <a:schemeClr val="bg1"/>
                </a:solidFill>
              </a:rPr>
              <a:t>can carry more precise information than analog signals because they have</a:t>
            </a:r>
          </a:p>
          <a:p>
            <a:r>
              <a:rPr lang="en-US" dirty="0">
                <a:solidFill>
                  <a:schemeClr val="bg1"/>
                </a:solidFill>
              </a:rPr>
              <a:t>two precise states—zero and one.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4F02A89-4337-4249-B90D-0CD132D52184}"/>
              </a:ext>
            </a:extLst>
          </p:cNvPr>
          <p:cNvSpPr/>
          <p:nvPr/>
        </p:nvSpPr>
        <p:spPr>
          <a:xfrm>
            <a:off x="639098" y="5294873"/>
            <a:ext cx="620785" cy="38099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574DE-FEAC-48DA-8DA6-A1982B7A4163}"/>
              </a:ext>
            </a:extLst>
          </p:cNvPr>
          <p:cNvSpPr txBox="1"/>
          <p:nvPr/>
        </p:nvSpPr>
        <p:spPr>
          <a:xfrm>
            <a:off x="639098" y="6006517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99441A-B66B-4A72-8DD3-C5B9D3EA3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4051" y="1105185"/>
            <a:ext cx="3553823" cy="23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415BC-C8AB-443E-A67C-DC24FD39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of Digital Signal Over Analog Signal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0B88F-D6B2-464B-BA7E-42EF6764B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b="1" dirty="0"/>
              <a:t>There are several advantages using digital signal over an </a:t>
            </a:r>
            <a:r>
              <a:rPr lang="en-US" b="1" dirty="0">
                <a:hlinkClick r:id="rId2"/>
              </a:rPr>
              <a:t>analog signal</a:t>
            </a:r>
            <a:r>
              <a:rPr lang="en-US" b="1" dirty="0"/>
              <a:t>.</a:t>
            </a:r>
          </a:p>
          <a:p>
            <a:pPr fontAlgn="base"/>
            <a:r>
              <a:rPr lang="en-US" b="1" dirty="0"/>
              <a:t>Digital signals are more secure, and they do not get damaged by noise.</a:t>
            </a:r>
          </a:p>
          <a:p>
            <a:pPr fontAlgn="base"/>
            <a:r>
              <a:rPr lang="en-US" b="1" dirty="0"/>
              <a:t>These signals use low bandwidth</a:t>
            </a:r>
          </a:p>
          <a:p>
            <a:pPr fontAlgn="base"/>
            <a:r>
              <a:rPr lang="en-US" b="1" dirty="0"/>
              <a:t>They allow the signals transmitted over a lengthy distance.</a:t>
            </a:r>
          </a:p>
          <a:p>
            <a:pPr fontAlgn="base"/>
            <a:r>
              <a:rPr lang="en-US" b="1" dirty="0"/>
              <a:t>Digital signal has a higher rate transmission</a:t>
            </a:r>
          </a:p>
          <a:p>
            <a:pPr fontAlgn="base"/>
            <a:r>
              <a:rPr lang="en-US" b="1" dirty="0"/>
              <a:t>By using these signals, we can translate the messages, audio, video into device language.</a:t>
            </a:r>
          </a:p>
          <a:p>
            <a:pPr fontAlgn="base"/>
            <a:r>
              <a:rPr lang="en-US" b="1" dirty="0"/>
              <a:t>Digital signals enable the transmission of multidirectional concurrently.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1F7772-D251-4CCC-A000-C13A8B19D38D}"/>
              </a:ext>
            </a:extLst>
          </p:cNvPr>
          <p:cNvSpPr/>
          <p:nvPr/>
        </p:nvSpPr>
        <p:spPr>
          <a:xfrm>
            <a:off x="73769" y="6488668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3390324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D950F15-6D99-47E2-B154-2C00E88EA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A14C901-D8C8-4CD1-AAA5-1A817CF01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97C4951-D8F5-46FB-8B71-688125345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86A28D8-A49D-4FCF-A23D-E67EB998D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5457A18-54B4-4D19-8822-970FB0CF6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FD1E74F-5193-4410-8D57-F2F44EDBC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A60DA7D-DF3C-42E6-B8E7-CA05113A2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9DD32C2-73A0-44F9-A340-1E4DBD521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4FEFB-1CF6-42E6-A494-774587540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02B780-E205-4DA4-8C82-8899030CC0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49" t="17415" r="34949" b="19183"/>
          <a:stretch/>
        </p:blipFill>
        <p:spPr>
          <a:xfrm>
            <a:off x="817698" y="835591"/>
            <a:ext cx="4479757" cy="518681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E8F4DB-EB4D-4D3B-8936-796B26EBE9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14" t="17505" r="35652" b="12698"/>
          <a:stretch/>
        </p:blipFill>
        <p:spPr>
          <a:xfrm>
            <a:off x="5633991" y="926981"/>
            <a:ext cx="3649679" cy="5004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CD809B-02B3-497B-8F61-1EB930227D85}"/>
              </a:ext>
            </a:extLst>
          </p:cNvPr>
          <p:cNvSpPr txBox="1"/>
          <p:nvPr/>
        </p:nvSpPr>
        <p:spPr>
          <a:xfrm>
            <a:off x="9412448" y="1853967"/>
            <a:ext cx="20557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Add this information to the evidence collection summary.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Revise initial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381089-3D9E-4F83-9408-EFC90261746D}"/>
              </a:ext>
            </a:extLst>
          </p:cNvPr>
          <p:cNvSpPr txBox="1"/>
          <p:nvPr/>
        </p:nvSpPr>
        <p:spPr>
          <a:xfrm>
            <a:off x="639098" y="6006517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212560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6">
            <a:extLst>
              <a:ext uri="{FF2B5EF4-FFF2-40B4-BE49-F238E27FC236}">
                <a16:creationId xmlns:a16="http://schemas.microsoft.com/office/drawing/2014/main" id="{1DD029FC-684F-483A-A8BD-1F092BFFB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F3C96DD-C9B2-4B53-AEC5-8CB276D3C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62F19CA-71D7-45F5-9123-CA712C528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886C2A0-05BA-4243-B351-00C64563A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C87CEB4-8F81-455D-A076-159940550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C9FC7F0-1AE4-4459-B8F2-219D7598B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D48B9DA-44B2-4334-96CF-D089EFEC9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9089964-B99F-487E-840E-FD3D7E88C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EC4611E9-9EAD-44EF-967C-9F3F3066D0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5916A076-E219-44E3-8EB5-1C04EFCD17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32" name="Rectangle 27">
            <a:extLst>
              <a:ext uri="{FF2B5EF4-FFF2-40B4-BE49-F238E27FC236}">
                <a16:creationId xmlns:a16="http://schemas.microsoft.com/office/drawing/2014/main" id="{D764F0A0-D07C-4159-9427-D25058257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AE60D5-0FF2-453A-B36C-999AFD31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7069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Spectrum Observations</a:t>
            </a:r>
          </a:p>
        </p:txBody>
      </p:sp>
      <p:pic>
        <p:nvPicPr>
          <p:cNvPr id="12" name="image8.jpeg">
            <a:extLst>
              <a:ext uri="{FF2B5EF4-FFF2-40B4-BE49-F238E27FC236}">
                <a16:creationId xmlns:a16="http://schemas.microsoft.com/office/drawing/2014/main" id="{5A9BAD6B-C7FE-40E4-ADA6-99FD32FB88D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724" y="3116769"/>
            <a:ext cx="5024536" cy="16791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D73069-E551-4CC1-9940-642DD5F093AC}"/>
              </a:ext>
            </a:extLst>
          </p:cNvPr>
          <p:cNvSpPr/>
          <p:nvPr/>
        </p:nvSpPr>
        <p:spPr>
          <a:xfrm>
            <a:off x="6096000" y="2138988"/>
            <a:ext cx="5211979" cy="4773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will be exploring light in much the same way as scientists do. An important part of</a:t>
            </a:r>
            <a:r>
              <a:rPr lang="en-US" sz="16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scientific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understanding</a:t>
            </a:r>
            <a:r>
              <a:rPr lang="en-US" sz="1600" spc="-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comes</a:t>
            </a:r>
            <a:r>
              <a:rPr lang="en-US" sz="16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making</a:t>
            </a:r>
            <a:r>
              <a:rPr lang="en-US" sz="1600" spc="-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sz="1600" spc="-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recording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careful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observations.</a:t>
            </a:r>
            <a:r>
              <a:rPr lang="en-US" sz="16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will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 an important part of your scientific discovery, and information gathered will be used throughout this activity.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Blue light and red light are both just light, or energy, but the blue light has a higher frequency, or shorter wavelength, than the red light.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wavelengths get successively longer when moving from left to right in the spectroscope. Visible light runs from about 400 to 700 nanometers.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i="1" dirty="0"/>
              <a:t>At 600 nanometers, what color would you expect to see? At 450? At 650?</a:t>
            </a:r>
            <a:endParaRPr lang="en-US" sz="1600" dirty="0"/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9" name="image5.jpeg">
            <a:extLst>
              <a:ext uri="{FF2B5EF4-FFF2-40B4-BE49-F238E27FC236}">
                <a16:creationId xmlns:a16="http://schemas.microsoft.com/office/drawing/2014/main" id="{A88E89A6-A637-4723-92C0-2E7F305AD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8597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image6.jpeg">
            <a:extLst>
              <a:ext uri="{FF2B5EF4-FFF2-40B4-BE49-F238E27FC236}">
                <a16:creationId xmlns:a16="http://schemas.microsoft.com/office/drawing/2014/main" id="{7118C456-C44F-485C-881A-D66BB6C32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145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image7.jpeg">
            <a:extLst>
              <a:ext uri="{FF2B5EF4-FFF2-40B4-BE49-F238E27FC236}">
                <a16:creationId xmlns:a16="http://schemas.microsoft.com/office/drawing/2014/main" id="{29E601EC-73BD-406B-9807-19319DA6F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336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8A010B1-B147-41B8-9A7B-A149E938DBE4}"/>
              </a:ext>
            </a:extLst>
          </p:cNvPr>
          <p:cNvSpPr/>
          <p:nvPr/>
        </p:nvSpPr>
        <p:spPr>
          <a:xfrm>
            <a:off x="73769" y="6488668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84146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9A8DB82-86DE-41D7-8C3F-BA1F0FE9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F9E1A7-3690-4A7D-95D4-D376BC586F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75DE0DA-CFEB-436E-8059-3F574F9E5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630F0AD-0BEF-4F7E-BBAD-9C4ECF0CD7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0831102-4F37-4C69-8C56-B1D6A509D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D5BB450-AC20-4CFA-8709-46463BDE7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55A3AE7-B15C-4D81-A4E9-21BC9D3015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754B6A71-2AD1-4F45-8D25-82327EFB5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4A364F5-69E0-49F9-9E6D-13F16F7FF4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07E71549-9386-41C6-B9DE-8F00165FED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4B7C0AF-2DDA-402A-A38E-429A634ED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674B87-B7AA-4FDD-B75B-0E6F82BFA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67027"/>
            <a:chOff x="0" y="-2373"/>
            <a:chExt cx="12192000" cy="686702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779CFA5-3E2E-44AE-8901-888F319BB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267043B-4282-450D-A595-165512D91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3ECCE6B-7124-49F7-A9F7-846F18D23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4B22195-E753-4CEB-9376-1E4C70F9D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321F675-966F-4F38-9E8C-EF813E7B0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C1E1FED-8209-4304-BD7B-1E364C44A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F77DFC8-AD0F-4293-A5B0-A4B35B41D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94608" y="402165"/>
              <a:ext cx="6574058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1A536217-7B6F-4117-90B1-9D52A5791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11FF4C96-6962-4FEB-8800-B664A2ACC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309CC5A8-B34F-420B-82A5-2B885B247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031437F-22CD-49C4-A7D1-D085E16BA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3133726" cy="10202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 dirty="0"/>
              <a:t>Spectrum Observations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F7EC24-CEAA-4A35-8AE0-0307328F0E81}"/>
              </a:ext>
            </a:extLst>
          </p:cNvPr>
          <p:cNvSpPr/>
          <p:nvPr/>
        </p:nvSpPr>
        <p:spPr>
          <a:xfrm>
            <a:off x="454894" y="2120900"/>
            <a:ext cx="4442132" cy="3898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9430" marR="2025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bg1"/>
                </a:solidFill>
              </a:rPr>
              <a:t>Using a spectroscope, look at as many light sources as you can find. When doing a spectral</a:t>
            </a:r>
            <a:r>
              <a:rPr lang="en-US" sz="1600" spc="-23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analysis</a:t>
            </a:r>
            <a:r>
              <a:rPr lang="en-US" sz="1600" spc="-1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of</a:t>
            </a:r>
            <a:r>
              <a:rPr lang="en-US" sz="1600" spc="-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a light</a:t>
            </a:r>
            <a:r>
              <a:rPr lang="en-US" sz="1600" spc="-1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source,</a:t>
            </a:r>
            <a:r>
              <a:rPr lang="en-US" sz="1600" spc="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try</a:t>
            </a:r>
            <a:r>
              <a:rPr lang="en-US" sz="1600" spc="-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to</a:t>
            </a:r>
            <a:r>
              <a:rPr lang="en-US" sz="1600" spc="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be</a:t>
            </a:r>
            <a:r>
              <a:rPr lang="en-US" sz="1600" spc="-2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as</a:t>
            </a:r>
            <a:r>
              <a:rPr lang="en-US" sz="1600" spc="-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close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to the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light</a:t>
            </a:r>
            <a:r>
              <a:rPr lang="en-US" sz="1600" spc="-1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source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as</a:t>
            </a:r>
            <a:r>
              <a:rPr lang="en-US" sz="1600" spc="-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possible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or</a:t>
            </a:r>
            <a:r>
              <a:rPr lang="en-US" sz="1600" spc="-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darken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the</a:t>
            </a:r>
          </a:p>
          <a:p>
            <a:pPr marL="519430" marR="17970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bg1"/>
                </a:solidFill>
              </a:rPr>
              <a:t>room. This prevents “contamination” from other light sources. Using the </a:t>
            </a:r>
            <a:r>
              <a:rPr lang="en-US" sz="1600" u="sng" dirty="0">
                <a:solidFill>
                  <a:schemeClr val="bg1"/>
                </a:solidFill>
                <a:hlinkClick r:id="rId3"/>
              </a:rPr>
              <a:t>Light Source</a:t>
            </a:r>
            <a:r>
              <a:rPr lang="en-US" sz="1600" spc="5" dirty="0">
                <a:solidFill>
                  <a:schemeClr val="bg1"/>
                </a:solidFill>
              </a:rPr>
              <a:t> </a:t>
            </a:r>
            <a:r>
              <a:rPr lang="en-US" sz="1600" u="sng" dirty="0">
                <a:solidFill>
                  <a:schemeClr val="bg1"/>
                </a:solidFill>
                <a:hlinkClick r:id="rId3"/>
              </a:rPr>
              <a:t>Wavelength Data Sheet</a:t>
            </a:r>
            <a:r>
              <a:rPr lang="en-US" sz="1600" dirty="0">
                <a:solidFill>
                  <a:schemeClr val="bg1"/>
                </a:solidFill>
                <a:hlinkClick r:id="rId3"/>
              </a:rPr>
              <a:t>, </a:t>
            </a:r>
            <a:r>
              <a:rPr lang="en-US" sz="1600" dirty="0">
                <a:solidFill>
                  <a:schemeClr val="bg1"/>
                </a:solidFill>
              </a:rPr>
              <a:t>be sure to carefully color in the exact spectrum you see above the</a:t>
            </a:r>
            <a:r>
              <a:rPr lang="en-US" sz="1600" spc="-23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corresponding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numbers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(wavelengths</a:t>
            </a:r>
            <a:r>
              <a:rPr lang="en-US" sz="1600" spc="-2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of</a:t>
            </a:r>
            <a:r>
              <a:rPr lang="en-US" sz="1600" spc="-1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the light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waves).</a:t>
            </a:r>
            <a:r>
              <a:rPr lang="en-US" sz="1600" spc="-1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Start</a:t>
            </a:r>
            <a:r>
              <a:rPr lang="en-US" sz="1600" spc="-1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with</a:t>
            </a:r>
            <a:r>
              <a:rPr lang="en-US" sz="1600" spc="-2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looking</a:t>
            </a:r>
            <a:r>
              <a:rPr lang="en-US" sz="1600" spc="-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at</a:t>
            </a:r>
            <a:r>
              <a:rPr lang="en-US" sz="1600" spc="-15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sunlight. The other sources of light will be a flashlight, table lamp, candle, black light, and fluorescent light.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16FADE-000F-417A-B631-E11118BA67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76" t="15461" r="33930" b="7441"/>
          <a:stretch/>
        </p:blipFill>
        <p:spPr>
          <a:xfrm>
            <a:off x="6181073" y="460491"/>
            <a:ext cx="4191000" cy="5559309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6E07BC7-FAEA-458C-90C9-A68082FBB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5244EF5-5281-49DE-804A-F266EB600E45}"/>
              </a:ext>
            </a:extLst>
          </p:cNvPr>
          <p:cNvSpPr/>
          <p:nvPr/>
        </p:nvSpPr>
        <p:spPr>
          <a:xfrm>
            <a:off x="73769" y="6488668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182357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A992EA8-A2AE-480C-BFF9-7B1346439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6F97DA-7406-453D-9AB4-28B0891BB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1D171A9-30C8-4156-8EAF-50888EBE7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52A6C74-8DC4-4902-962C-0DAFD7F9B5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34C65DE-5132-426E-9E92-81CB9EFF8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63FE9C4-150E-4C97-A21E-53B7CD261A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4DD7FA2-5B3A-4DD2-BA1A-735CC86BAA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B11D6824-D097-439B-9956-5436E5111A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669AB50-4CAD-4D10-A09A-A0C01AF9E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E67FD-585E-4839-B451-91F8ACAC2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929" y="973394"/>
            <a:ext cx="4798142" cy="34216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Spectrum Observations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2C1221-729B-426A-8E1D-A9E7FA3269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02" t="16462" r="35332" b="8163"/>
          <a:stretch/>
        </p:blipFill>
        <p:spPr>
          <a:xfrm>
            <a:off x="1464906" y="600558"/>
            <a:ext cx="4292082" cy="567509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C718A03-FDCB-45BE-A917-9FAF2891A7AD}"/>
              </a:ext>
            </a:extLst>
          </p:cNvPr>
          <p:cNvSpPr/>
          <p:nvPr/>
        </p:nvSpPr>
        <p:spPr>
          <a:xfrm>
            <a:off x="73769" y="6488668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134704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84175-437E-4B77-8119-6B545CBD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Line Analysis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83A678-8E78-414D-9D0C-351D6F327C5C}"/>
              </a:ext>
            </a:extLst>
          </p:cNvPr>
          <p:cNvSpPr/>
          <p:nvPr/>
        </p:nvSpPr>
        <p:spPr>
          <a:xfrm>
            <a:off x="282546" y="2464158"/>
            <a:ext cx="3170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0830" marR="0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Study</a:t>
            </a:r>
            <a:r>
              <a:rPr lang="en-US" spc="-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the following</a:t>
            </a:r>
            <a:r>
              <a:rPr lang="en-US" spc="-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diagram: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E75F22-0712-4B4E-A825-DE6345008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754" y="1648993"/>
            <a:ext cx="3949897" cy="23771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351895-DBBA-4E69-83FD-E35D4DE89432}"/>
              </a:ext>
            </a:extLst>
          </p:cNvPr>
          <p:cNvSpPr/>
          <p:nvPr/>
        </p:nvSpPr>
        <p:spPr>
          <a:xfrm>
            <a:off x="201335" y="3973898"/>
            <a:ext cx="1146774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137160">
              <a:spcBef>
                <a:spcPts val="1125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Spectrums A, B and C are from identical stars within our galaxy.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represents a possible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 of a star not moving toward or away from Earth.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Spectrums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show stars in motion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respect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observer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Earth.</a:t>
            </a:r>
            <a:r>
              <a:rPr lang="en-US" spc="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Compare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three spectrums and answer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following questions:</a:t>
            </a:r>
          </a:p>
          <a:p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What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the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approximate range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nanometers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that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black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lines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fall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A?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B?</a:t>
            </a:r>
            <a:r>
              <a:rPr lang="en-US" spc="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C?</a:t>
            </a:r>
          </a:p>
          <a:p>
            <a:pPr marR="0" lvl="0">
              <a:spcBef>
                <a:spcPts val="1035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Which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that of a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star moving toward Earth?</a:t>
            </a:r>
          </a:p>
          <a:p>
            <a:pPr marR="0" lvl="0">
              <a:spcBef>
                <a:spcPts val="1035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Which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that of a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star moving away from Earth?</a:t>
            </a:r>
          </a:p>
          <a:p>
            <a:pPr marR="0" lvl="0">
              <a:spcBef>
                <a:spcPts val="1030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 In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comparison to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A, which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moving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faster,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C?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Using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data,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justify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your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answer.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3DB252-23B3-4B41-850F-95EAF7E1AC14}"/>
              </a:ext>
            </a:extLst>
          </p:cNvPr>
          <p:cNvSpPr txBox="1"/>
          <p:nvPr/>
        </p:nvSpPr>
        <p:spPr>
          <a:xfrm>
            <a:off x="10074055" y="2637258"/>
            <a:ext cx="1342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Turn in when complete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853307-FFBD-49D6-B1EB-D04F0A2CF3E1}"/>
              </a:ext>
            </a:extLst>
          </p:cNvPr>
          <p:cNvSpPr/>
          <p:nvPr/>
        </p:nvSpPr>
        <p:spPr>
          <a:xfrm>
            <a:off x="73769" y="6488668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3397752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C986D12-24C4-45F5-A045-6C07FCF7E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39" y="717108"/>
            <a:ext cx="1999305" cy="784521"/>
          </a:xfrm>
        </p:spPr>
        <p:txBody>
          <a:bodyPr/>
          <a:lstStyle/>
          <a:p>
            <a:r>
              <a:rPr lang="en-US" dirty="0"/>
              <a:t>Exit Ticket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DD19E-472C-42A0-BF8F-63C5A7DCE477}"/>
              </a:ext>
            </a:extLst>
          </p:cNvPr>
          <p:cNvSpPr txBox="1"/>
          <p:nvPr/>
        </p:nvSpPr>
        <p:spPr>
          <a:xfrm>
            <a:off x="639098" y="6006517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F6DF06D-8D1F-40E2-845F-8C5CD4E6B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Revise your initial model</a:t>
            </a:r>
          </a:p>
        </p:txBody>
      </p:sp>
    </p:spTree>
    <p:extLst>
      <p:ext uri="{BB962C8B-B14F-4D97-AF65-F5344CB8AC3E}">
        <p14:creationId xmlns:p14="http://schemas.microsoft.com/office/powerpoint/2010/main" val="3636202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501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Ion Boardroom</vt:lpstr>
      <vt:lpstr>Exploring the Universe Day 2</vt:lpstr>
      <vt:lpstr>DQ</vt:lpstr>
      <vt:lpstr>Advantages of Digital Signal Over Analog Signal </vt:lpstr>
      <vt:lpstr>PowerPoint Presentation</vt:lpstr>
      <vt:lpstr>Spectrum Observations</vt:lpstr>
      <vt:lpstr>Spectrum Observations</vt:lpstr>
      <vt:lpstr>Spectrum Observations</vt:lpstr>
      <vt:lpstr>Spectral Line Analysis</vt:lpstr>
      <vt:lpstr>Revise your initial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Universe Day 2</dc:title>
  <dc:creator>Lisa Meek</dc:creator>
  <cp:lastModifiedBy>Lisa Meek</cp:lastModifiedBy>
  <cp:revision>4</cp:revision>
  <dcterms:created xsi:type="dcterms:W3CDTF">2021-10-29T18:45:46Z</dcterms:created>
  <dcterms:modified xsi:type="dcterms:W3CDTF">2021-11-01T13:38:09Z</dcterms:modified>
</cp:coreProperties>
</file>